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334" r:id="rId22"/>
    <p:sldId id="335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85174"/>
  </p:normalViewPr>
  <p:slideViewPr>
    <p:cSldViewPr snapToGrid="0" snapToObjects="1">
      <p:cViewPr varScale="1">
        <p:scale>
          <a:sx n="78" d="100"/>
          <a:sy n="78" d="100"/>
        </p:scale>
        <p:origin x="108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3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8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8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21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alingala/datascience_capstone_project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arshalingala/datascience_capstone_project/blob/main/jupyter-labs-spacex-data_wrangling_jupyterlite.jupyterlite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arshalingala/datascience_capstone_project/blob/main/jupyter-labs-eda-dataviz.ipynb.jupyter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alingala/datascience_capstone_projec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alingala/datascience_capstone_project/blob/main/Jupyter-labs-analysis_with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alingala/datascience_capstone_project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arshalingala/datascience_capstone_project/blob/main/SpaceX_Machine_Learning_Prediction_Part_5.jupyterlite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arshalingala/datascience_capstone_projec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alingala/datascience_capstone_project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Harshavardhan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26/04/2023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 contains the launch data, web scraping can be used to get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Code: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https://github.com/harshalingala/datascience_capstone_project/blob/main/jupyter-labs-webscraping.ipynb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325FA-EF6C-811F-7A07-C4CDD1BCF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856" y="1571692"/>
            <a:ext cx="3139712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Exploratory data analysis is performed on the data.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Summaries of launch site, success rate of mission outcome per orbit are calculated.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 landing outcome column was created.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605BD-619A-04CD-68D3-1B91AA9C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429000"/>
            <a:ext cx="8436071" cy="1691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E8190-693C-585A-2F2D-1E7CF3580592}"/>
              </a:ext>
            </a:extLst>
          </p:cNvPr>
          <p:cNvSpPr txBox="1"/>
          <p:nvPr/>
        </p:nvSpPr>
        <p:spPr>
          <a:xfrm>
            <a:off x="982494" y="5661498"/>
            <a:ext cx="10009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Code: </a:t>
            </a:r>
            <a:r>
              <a:rPr lang="en-SG" dirty="0">
                <a:hlinkClick r:id="rId4"/>
              </a:rPr>
              <a:t>https://github.com/harshalingala/datascience_capstone_project/blob/main/jupyter-labs-spacex-data_wrangling_jupyterlite.jupyterlite.ipynb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and bar plots were used to visualize the data to establish relationship between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image is success rate w.r.t orbit.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D026F-D53F-0C61-30D0-EF8C74AF8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18" y="3123747"/>
            <a:ext cx="9358171" cy="1928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41795B-80E8-86E3-5CAD-95F51D2D9A06}"/>
              </a:ext>
            </a:extLst>
          </p:cNvPr>
          <p:cNvSpPr txBox="1"/>
          <p:nvPr/>
        </p:nvSpPr>
        <p:spPr>
          <a:xfrm>
            <a:off x="963718" y="5729606"/>
            <a:ext cx="1004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Code: </a:t>
            </a:r>
            <a:r>
              <a:rPr lang="en-SG" dirty="0">
                <a:hlinkClick r:id="rId4"/>
              </a:rPr>
              <a:t>https://github.com/harshalingala/datascience_capstone_project/blob/main/jupyter-labs-eda-dataviz.ipynb.jupyterlite.ipynb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dirty="0">
                <a:latin typeface="Abadi" panose="020B0604020104020204" pitchFamily="34" charset="0"/>
              </a:rPr>
              <a:t>The following tasks were performed using SQL: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Display launch site names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Top 5 launch sites whose names begins with ‘CCA’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Display the total pay load mass carried by boosters launched by NASA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Display average pay load mass launched by booster version F9 v1.1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List the date when the first successful landing outcome in the ground pad was performed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List the names of boosters which have success in drone ship and have pay load mass between 4000 and 6000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List the names of the </a:t>
            </a:r>
            <a:r>
              <a:rPr lang="en-US" sz="1600" dirty="0" err="1">
                <a:latin typeface="Abadi" panose="020B0604020104020204" pitchFamily="34" charset="0"/>
              </a:rPr>
              <a:t>booster_versions</a:t>
            </a:r>
            <a:r>
              <a:rPr lang="en-US" sz="1600" dirty="0">
                <a:latin typeface="Abadi" panose="020B0604020104020204" pitchFamily="34" charset="0"/>
              </a:rPr>
              <a:t> that carried maximum payload mass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List the records which display the month names, failure landing outcomes in drone ship, booster version, launch site for the months in 2015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Count of successful landing outcomes between 04-06-2010 and 20-03-2017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4F72A-D402-8C7F-4F34-BEA40B4E0FCB}"/>
              </a:ext>
            </a:extLst>
          </p:cNvPr>
          <p:cNvSpPr txBox="1"/>
          <p:nvPr/>
        </p:nvSpPr>
        <p:spPr>
          <a:xfrm>
            <a:off x="770011" y="5656241"/>
            <a:ext cx="10222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Code: </a:t>
            </a:r>
            <a:r>
              <a:rPr lang="en-SG" dirty="0">
                <a:hlinkClick r:id="rId3"/>
              </a:rPr>
              <a:t>https://github.com/harshalingala/datascience_capstone_project/blob/main/jupyter-labs-eda-sql-coursera_sqllite.ipynb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 and marker clusters were used with folium maps: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indicate points like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highlight the area of interest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 group if events like launches in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are used to indicate distances between two points.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D6427-A948-A153-01EF-92233AD3DD3D}"/>
              </a:ext>
            </a:extLst>
          </p:cNvPr>
          <p:cNvSpPr txBox="1"/>
          <p:nvPr/>
        </p:nvSpPr>
        <p:spPr>
          <a:xfrm>
            <a:off x="982494" y="5719864"/>
            <a:ext cx="10039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Code: </a:t>
            </a:r>
            <a:r>
              <a:rPr lang="en-SG" dirty="0">
                <a:hlinkClick r:id="rId3"/>
              </a:rPr>
              <a:t>https://github.com/harshalingala/datascience_capstone_project/blob/main/Jupyter-labs-analysis_with_folium.ipynb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graphs and plots were used to visualize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by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combination allows us to quickly analyze the relationship between payloads and launch sites, helping to identify best places for the launch according to payload.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391A9B-550B-DEB2-EF0F-769304380E78}"/>
              </a:ext>
            </a:extLst>
          </p:cNvPr>
          <p:cNvSpPr txBox="1"/>
          <p:nvPr/>
        </p:nvSpPr>
        <p:spPr>
          <a:xfrm>
            <a:off x="875489" y="5856051"/>
            <a:ext cx="1021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Code: </a:t>
            </a:r>
            <a:r>
              <a:rPr lang="en-SG" dirty="0">
                <a:hlinkClick r:id="rId3"/>
              </a:rPr>
              <a:t>https://github.com/harshalingala/datascience_capstone_project/blob/main/spacex_dash_app.py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classification models were evaluated: logistical regression, support vector machine, decision tree and k nearest neighbors.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0375E-091C-9606-5ADB-8A699DA57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56" y="2870138"/>
            <a:ext cx="9769687" cy="2110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5EFC04-2276-6507-A98D-75D732AFCD92}"/>
              </a:ext>
            </a:extLst>
          </p:cNvPr>
          <p:cNvSpPr txBox="1"/>
          <p:nvPr/>
        </p:nvSpPr>
        <p:spPr>
          <a:xfrm>
            <a:off x="770011" y="5622587"/>
            <a:ext cx="10210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err="1"/>
              <a:t>Code:</a:t>
            </a:r>
            <a:r>
              <a:rPr lang="en-SG" dirty="0" err="1">
                <a:hlinkClick r:id="rId4"/>
              </a:rPr>
              <a:t>https</a:t>
            </a:r>
            <a:r>
              <a:rPr lang="en-SG" dirty="0">
                <a:hlinkClick r:id="rId4"/>
              </a:rPr>
              <a:t>://github.com/</a:t>
            </a:r>
            <a:r>
              <a:rPr lang="en-SG" dirty="0" err="1">
                <a:hlinkClick r:id="rId4"/>
              </a:rPr>
              <a:t>harshalingala</a:t>
            </a:r>
            <a:r>
              <a:rPr lang="en-SG" dirty="0">
                <a:hlinkClick r:id="rId4"/>
              </a:rPr>
              <a:t>/</a:t>
            </a:r>
            <a:r>
              <a:rPr lang="en-SG" dirty="0" err="1">
                <a:hlinkClick r:id="rId4"/>
              </a:rPr>
              <a:t>datascience_capstone_project</a:t>
            </a:r>
            <a:r>
              <a:rPr lang="en-SG" dirty="0">
                <a:hlinkClick r:id="rId4"/>
              </a:rPr>
              <a:t>/blob/main/SpaceX_Machine_Learning_Prediction_Part_5.jupyterlite.ipynb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239830" cy="451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uses 4 different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load for F9 v1.1 booster is 2928KG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falcon 9 landing were successful at landing in drone ships having pay load above 4000KG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2 failures in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improved over years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interactive analytics, it was possible to identify that the launch sites are in safe places, near sea and have good infrastructure around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happen at east coast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09268-23CD-80B3-38B8-34ACDEA3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3224981"/>
            <a:ext cx="5458208" cy="2536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73FC3E-4280-A79C-02F0-4221BA232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368" y="3224981"/>
            <a:ext cx="5272169" cy="25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34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6" y="1807337"/>
            <a:ext cx="5806842" cy="396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show that all models are closer in their performance.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classification have higher training accuracy and lower test accuracy suggesting a overfitting.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38205-47F5-CAC1-CD06-9837C480C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967" y="1310456"/>
            <a:ext cx="5464013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3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005370" cy="23655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to notice CCAF5 SLC 40 is best launch site with most of recent launches being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to see increase in success rate with time.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B7943-208F-D339-F671-BFF6CEAF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56" y="4422977"/>
            <a:ext cx="9548687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208113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Payloads over 9,000kg (about the weight of a school bus) have excellent success rate;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Payloads over 12,000kg seems to be possible only on CCAFS SLC 40 and KSC LC 39A launch sites.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869C5-5C8F-2084-3ED3-0E4338E1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24" y="4150891"/>
            <a:ext cx="9510584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9928471" cy="22391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orbits have biggest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11B1A-ED43-873C-D79C-71660FD0C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18" y="4321227"/>
            <a:ext cx="9068586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360105" cy="20204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improves for all orbits over time.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CB117-9DDF-65C5-0B87-D32504201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02" y="4090219"/>
            <a:ext cx="10893514" cy="213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0134733" cy="22104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launches for SO and GEO are low.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GTO, no good correlation between pay load mass and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6B0FF-B0BC-DF5B-233C-0A913B39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56" y="4267882"/>
            <a:ext cx="9243861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21355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shows improvement over the years.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81B99-3167-6334-3B38-7D4F2324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45" y="4205296"/>
            <a:ext cx="9114310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are the 4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C7426A-4E33-8BD6-7FFE-E3B01CB17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180922"/>
              </p:ext>
            </p:extLst>
          </p:nvPr>
        </p:nvGraphicFramePr>
        <p:xfrm>
          <a:off x="838200" y="3086894"/>
          <a:ext cx="10515600" cy="182880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189170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b="1" dirty="0" err="1">
                          <a:effectLst/>
                        </a:rPr>
                        <a:t>Launch_Site</a:t>
                      </a:r>
                      <a:endParaRPr lang="en-SG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61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7848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CCAFS SLC-40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13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KSC LC-39A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946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dirty="0">
                          <a:effectLst/>
                        </a:rPr>
                        <a:t>VAFB SLC-4E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876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was able to complete using LIKE operator.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 are the 5 records for launch sites beginning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124E15-E2D1-E1BC-0E44-392A1D3AA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427552"/>
              </p:ext>
            </p:extLst>
          </p:nvPr>
        </p:nvGraphicFramePr>
        <p:xfrm>
          <a:off x="770010" y="3018503"/>
          <a:ext cx="10369940" cy="3189652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1036994">
                  <a:extLst>
                    <a:ext uri="{9D8B030D-6E8A-4147-A177-3AD203B41FA5}">
                      <a16:colId xmlns:a16="http://schemas.microsoft.com/office/drawing/2014/main" val="2253317699"/>
                    </a:ext>
                  </a:extLst>
                </a:gridCol>
                <a:gridCol w="1036994">
                  <a:extLst>
                    <a:ext uri="{9D8B030D-6E8A-4147-A177-3AD203B41FA5}">
                      <a16:colId xmlns:a16="http://schemas.microsoft.com/office/drawing/2014/main" val="3616038197"/>
                    </a:ext>
                  </a:extLst>
                </a:gridCol>
                <a:gridCol w="1036994">
                  <a:extLst>
                    <a:ext uri="{9D8B030D-6E8A-4147-A177-3AD203B41FA5}">
                      <a16:colId xmlns:a16="http://schemas.microsoft.com/office/drawing/2014/main" val="701909838"/>
                    </a:ext>
                  </a:extLst>
                </a:gridCol>
                <a:gridCol w="1036994">
                  <a:extLst>
                    <a:ext uri="{9D8B030D-6E8A-4147-A177-3AD203B41FA5}">
                      <a16:colId xmlns:a16="http://schemas.microsoft.com/office/drawing/2014/main" val="3786377101"/>
                    </a:ext>
                  </a:extLst>
                </a:gridCol>
                <a:gridCol w="1036994">
                  <a:extLst>
                    <a:ext uri="{9D8B030D-6E8A-4147-A177-3AD203B41FA5}">
                      <a16:colId xmlns:a16="http://schemas.microsoft.com/office/drawing/2014/main" val="3422995171"/>
                    </a:ext>
                  </a:extLst>
                </a:gridCol>
                <a:gridCol w="1036994">
                  <a:extLst>
                    <a:ext uri="{9D8B030D-6E8A-4147-A177-3AD203B41FA5}">
                      <a16:colId xmlns:a16="http://schemas.microsoft.com/office/drawing/2014/main" val="2943109086"/>
                    </a:ext>
                  </a:extLst>
                </a:gridCol>
                <a:gridCol w="1036994">
                  <a:extLst>
                    <a:ext uri="{9D8B030D-6E8A-4147-A177-3AD203B41FA5}">
                      <a16:colId xmlns:a16="http://schemas.microsoft.com/office/drawing/2014/main" val="450918255"/>
                    </a:ext>
                  </a:extLst>
                </a:gridCol>
                <a:gridCol w="1036994">
                  <a:extLst>
                    <a:ext uri="{9D8B030D-6E8A-4147-A177-3AD203B41FA5}">
                      <a16:colId xmlns:a16="http://schemas.microsoft.com/office/drawing/2014/main" val="2343969169"/>
                    </a:ext>
                  </a:extLst>
                </a:gridCol>
                <a:gridCol w="1036994">
                  <a:extLst>
                    <a:ext uri="{9D8B030D-6E8A-4147-A177-3AD203B41FA5}">
                      <a16:colId xmlns:a16="http://schemas.microsoft.com/office/drawing/2014/main" val="2634062977"/>
                    </a:ext>
                  </a:extLst>
                </a:gridCol>
                <a:gridCol w="1036994">
                  <a:extLst>
                    <a:ext uri="{9D8B030D-6E8A-4147-A177-3AD203B41FA5}">
                      <a16:colId xmlns:a16="http://schemas.microsoft.com/office/drawing/2014/main" val="496771762"/>
                    </a:ext>
                  </a:extLst>
                </a:gridCol>
              </a:tblGrid>
              <a:tr h="349185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 dirty="0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Booster_Version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Launch_Site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b="1">
                          <a:effectLst/>
                        </a:rPr>
                        <a:t>Landing _Outcome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2454797033"/>
                  </a:ext>
                </a:extLst>
              </a:tr>
              <a:tr h="585643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04-06-2010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dirty="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SpaceX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2157993095"/>
                  </a:ext>
                </a:extLst>
              </a:tr>
              <a:tr h="991141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08-12-2010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dirty="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481755818"/>
                  </a:ext>
                </a:extLst>
              </a:tr>
              <a:tr h="450477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22-05-2012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07:44:00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525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3025361692"/>
                  </a:ext>
                </a:extLst>
              </a:tr>
              <a:tr h="315311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08-10-2012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00:35:00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SpaceX CRS-1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500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843621770"/>
                  </a:ext>
                </a:extLst>
              </a:tr>
              <a:tr h="315311"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01-03-2013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SpaceX CRS-2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677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1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1577274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 load mass for NASA is more than 45000 KGs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3ACF7A-98B7-63CF-7B8F-AF5F93729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373112"/>
              </p:ext>
            </p:extLst>
          </p:nvPr>
        </p:nvGraphicFramePr>
        <p:xfrm>
          <a:off x="838200" y="3635534"/>
          <a:ext cx="10515600" cy="73152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77484407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15210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SUM(PAYLOAD_MASS__KG_)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Customer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55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45596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dirty="0">
                          <a:effectLst/>
                        </a:rPr>
                        <a:t>NASA (CRS)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3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02080"/>
            <a:ext cx="10326708" cy="46234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scrapping and SpaceX APIs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(EDA), including data wrangling, data visualization and interactive visual analytics.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using Machine Learning models.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possible to collect valuable data from public sources.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allows us to identify features that are best to predict success of landing.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machine learning models, we can predict the success rate with more than 80% accuracy.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 load mass for F9 v1.1 is ~2900KGs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3DF44E-5656-C8C2-CC36-554E80258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281151"/>
              </p:ext>
            </p:extLst>
          </p:nvPr>
        </p:nvGraphicFramePr>
        <p:xfrm>
          <a:off x="838200" y="3635534"/>
          <a:ext cx="10515600" cy="73152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9078549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8711153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AVG(PAYLOAD_MASS__KG_)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82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2928.4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dirty="0">
                          <a:effectLst/>
                        </a:rPr>
                        <a:t>F9 v1.1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353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 was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303582-45C8-8D69-FDBE-5CA81473C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98526"/>
              </p:ext>
            </p:extLst>
          </p:nvPr>
        </p:nvGraphicFramePr>
        <p:xfrm>
          <a:off x="838200" y="3635534"/>
          <a:ext cx="10515600" cy="73152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115544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b="1" dirty="0">
                          <a:effectLst/>
                        </a:rPr>
                        <a:t>Min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78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</a:t>
                      </a:r>
                      <a:r>
                        <a:rPr lang="en-SG" dirty="0">
                          <a:effectLst/>
                        </a:rPr>
                        <a:t>015-12-22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258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are the boosters the successfully landed on drone ship with pay load between 4000 and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938D50-D96C-F4B9-BAFB-2301AE34F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730395"/>
              </p:ext>
            </p:extLst>
          </p:nvPr>
        </p:nvGraphicFramePr>
        <p:xfrm>
          <a:off x="838200" y="3086894"/>
          <a:ext cx="10515600" cy="182880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40474610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269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F9 FT B1022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713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F9 FT B1026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695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F9 FT B1021.2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521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dirty="0">
                          <a:effectLst/>
                        </a:rPr>
                        <a:t>F9 FT B1031.2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806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mission success and fail report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58A6F8-FF62-A10B-978A-1C61D6407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292824"/>
              </p:ext>
            </p:extLst>
          </p:nvPr>
        </p:nvGraphicFramePr>
        <p:xfrm>
          <a:off x="838200" y="3086894"/>
          <a:ext cx="10515600" cy="182880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684103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566709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COUNT(*)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Mission_Outcome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51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Failure (in flight)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532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030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893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dirty="0">
                          <a:effectLst/>
                        </a:rPr>
                        <a:t>Success (payload status unclear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068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52147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the list of booster version that carried maximum 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DD0791-7EEC-5317-5468-870D8E4B8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290326"/>
              </p:ext>
            </p:extLst>
          </p:nvPr>
        </p:nvGraphicFramePr>
        <p:xfrm>
          <a:off x="9291484" y="1825627"/>
          <a:ext cx="1616091" cy="4351334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1616091">
                  <a:extLst>
                    <a:ext uri="{9D8B030D-6E8A-4147-A177-3AD203B41FA5}">
                      <a16:colId xmlns:a16="http://schemas.microsoft.com/office/drawing/2014/main" val="1615620069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 b="1">
                          <a:effectLst/>
                        </a:rPr>
                        <a:t>Booster_Version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5491585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>
                          <a:effectLst/>
                        </a:rPr>
                        <a:t>F9 B5 B1048.4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7628994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>
                          <a:effectLst/>
                        </a:rPr>
                        <a:t>F9 B5 B1048.5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13438578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 dirty="0">
                          <a:effectLst/>
                        </a:rPr>
                        <a:t>F9 B5 B1049.4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618916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>
                          <a:effectLst/>
                        </a:rPr>
                        <a:t>F9 B5 B1049.5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30060534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>
                          <a:effectLst/>
                        </a:rPr>
                        <a:t>F9 B5 B1049.7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57085107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>
                          <a:effectLst/>
                        </a:rPr>
                        <a:t>F9 B5 B1051.3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0483851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>
                          <a:effectLst/>
                        </a:rPr>
                        <a:t>F9 B5 B1051.4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74368910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>
                          <a:effectLst/>
                        </a:rPr>
                        <a:t>F9 B5 B1051.6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05835955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>
                          <a:effectLst/>
                        </a:rPr>
                        <a:t>F9 B5 B1056.4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3964884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>
                          <a:effectLst/>
                        </a:rPr>
                        <a:t>F9 B5 B1058.3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43112528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>
                          <a:effectLst/>
                        </a:rPr>
                        <a:t>F9 B5 B1060.2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9246239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fontAlgn="ctr"/>
                      <a:r>
                        <a:rPr lang="en-SG" sz="1600" dirty="0">
                          <a:effectLst/>
                        </a:rPr>
                        <a:t>F9 B5 B1060.3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03624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failures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82FC84-D061-5934-C7C4-4F24E8A86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170923"/>
              </p:ext>
            </p:extLst>
          </p:nvPr>
        </p:nvGraphicFramePr>
        <p:xfrm>
          <a:off x="838200" y="3452654"/>
          <a:ext cx="10515600" cy="109728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385663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52624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94123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01180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Landing 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effectLst/>
                        </a:rPr>
                        <a:t>Launch_Site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273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89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effectLst/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26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9C8B58-3A01-78A3-B43E-DA830F783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185087"/>
              </p:ext>
            </p:extLst>
          </p:nvPr>
        </p:nvGraphicFramePr>
        <p:xfrm>
          <a:off x="7676928" y="3429000"/>
          <a:ext cx="2409444" cy="242316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1525219">
                  <a:extLst>
                    <a:ext uri="{9D8B030D-6E8A-4147-A177-3AD203B41FA5}">
                      <a16:colId xmlns:a16="http://schemas.microsoft.com/office/drawing/2014/main" val="149129753"/>
                    </a:ext>
                  </a:extLst>
                </a:gridCol>
                <a:gridCol w="884225">
                  <a:extLst>
                    <a:ext uri="{9D8B030D-6E8A-4147-A177-3AD203B41FA5}">
                      <a16:colId xmlns:a16="http://schemas.microsoft.com/office/drawing/2014/main" val="29243149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Landing Outcome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 Occurrences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25324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 No attempt 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10 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4173348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Failure (drone ship) 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5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4224412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 Success (drone ship) 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5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123275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 Controlled (ocean) 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3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553524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 Success (ground pad) 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3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642470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 Failure (parachute) 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2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510654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 Uncontrolled (ocean) 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2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829456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 Precluded (drone ship)</a:t>
                      </a:r>
                      <a:endParaRPr lang="en-SG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 1 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30004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launch sites are near coastline.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335DC-530C-4534-74A7-94480D57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72" y="2479760"/>
            <a:ext cx="7871264" cy="36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indicates success and red indicates fail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E06C9-9BDB-8CD8-0D02-7E1E7C25B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28" y="2476021"/>
            <a:ext cx="6609165" cy="32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71600"/>
            <a:ext cx="10399485" cy="4653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is to predict the success rate of launches for new company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compete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way to estimate the total cost for launches, by predicting the success rate of first stage rockets landing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is the best place to make launches.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Lines can be added to the map and coordinates can be used to get the distance.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Lines and distances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63002-9005-156F-F071-31378849E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3" y="2715572"/>
            <a:ext cx="6174628" cy="310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selecting all sites options, we can show all sites.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Sites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F26EC7B-7C00-F231-0910-799373AD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8" y="2717158"/>
            <a:ext cx="5237543" cy="360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LC-39A have highest success rate with 76.9%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Ratio: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FA1D1-2669-2DCD-7FDC-B77DB7E5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70" y="2271252"/>
            <a:ext cx="7691859" cy="39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above 6000KG are not very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below 6000KG and FT booster are very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 load and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7E94C-298A-E8C3-D295-ABD93100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32" y="2752360"/>
            <a:ext cx="10515600" cy="356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are the accuracies for 4 classification models used.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Performance of all models are close.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classification may have overfitting as training accuracy is much better that test accuracy.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0086D7-5538-9893-C0C9-BB401429E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87" y="1656615"/>
            <a:ext cx="5464013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Here’s the confusion matrix of logistic regression model, it was able to predict all landed cases successfully.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‘did not land’ cases, it was able to predict only half of it.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3C4A3-78EB-F066-62C0-BF91D7809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20" y="1674176"/>
            <a:ext cx="5128704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207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different data sources were analyzed, refining conclusions along the process.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is KSC LC-39A with 76.9%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below 6000KG payload and FT booster are highly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mission outcomes are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improved significantly over years.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codes are present in below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repository: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https://github.com/harshalingala/datascience_capstone_project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obtained from 2 sources: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API(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https://api.spacexdata.com/v4/rockets/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the Wikipedia page.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wrangling and cleaning was done using pandas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numpy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libraries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normalized, divided into training and testing sets and evaluated by 4 different classification models. </a:t>
            </a:r>
            <a:endParaRPr lang="en-US" sz="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5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obtained from 2 sources: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API(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  <a:hlinkClick r:id="rId3"/>
              </a:rPr>
              <a:t>https://api.spacexdata.com/v4/rockets/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the Wikipedia page. 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Public API can be used to get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can be loaded according to the flow chart.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https://github.com/harshalingala/datascience_capstone_project/blob/main/jupyter-labs-spacex-data-collection-api.ipynb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A02FA6-813A-2161-0E01-66900ECD4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592" y="1593086"/>
            <a:ext cx="2171888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1990</Words>
  <Application>Microsoft Office PowerPoint</Application>
  <PresentationFormat>Widescreen</PresentationFormat>
  <Paragraphs>360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harsha vardhan reddy</cp:lastModifiedBy>
  <cp:revision>214</cp:revision>
  <dcterms:created xsi:type="dcterms:W3CDTF">2021-04-29T18:58:34Z</dcterms:created>
  <dcterms:modified xsi:type="dcterms:W3CDTF">2023-04-26T19:16:43Z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